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" r:id="rId6"/>
    <p:sldId id="290" r:id="rId7"/>
    <p:sldId id="291" r:id="rId8"/>
    <p:sldId id="292" r:id="rId9"/>
    <p:sldId id="294" r:id="rId10"/>
    <p:sldId id="28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459" autoAdjust="0"/>
  </p:normalViewPr>
  <p:slideViewPr>
    <p:cSldViewPr snapToGrid="0">
      <p:cViewPr varScale="1">
        <p:scale>
          <a:sx n="79" d="100"/>
          <a:sy n="79" d="100"/>
        </p:scale>
        <p:origin x="835" y="34"/>
      </p:cViewPr>
      <p:guideLst/>
    </p:cSldViewPr>
  </p:slideViewPr>
  <p:outlineViewPr>
    <p:cViewPr>
      <p:scale>
        <a:sx n="33" d="100"/>
        <a:sy n="33" d="100"/>
      </p:scale>
      <p:origin x="0" y="-28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03" y="29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12/14/2024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288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954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BB9293-2BEF-CD0C-8981-E3660989A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C065ED1-6D81-043D-9DF9-8C84B9CB6C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5427C9-195F-B21A-722D-F8A78A5D8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79E484-49F6-B75F-CE58-DEB053A171D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1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4639B-DFFF-F448-19DB-6197FBA05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1A239E-ECE4-F7B0-7E65-12DE514FB4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CA647C-EF45-6CBE-6BC8-57A7850BB0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C5A6BE-D526-E969-EED2-D31631DCE5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224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F7840D-F2D8-A899-2A16-FDF5973E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5992EC-D42E-E600-BF1C-DB730214614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50363B-784A-BC89-DE94-6DC3FA2247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7F597-1262-6377-ABB1-8B6F4F704B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812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89D9B-1B46-CE63-7C80-551CE65F5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65A251-99E4-3E5F-71A7-25CB6AB1D4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7CFD21A-203A-6022-0863-E3C0B701AE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7FCC76-AD40-8150-36D8-D1A36D1091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964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7A225-CCC7-147B-70A0-F121EC3D7A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C1FB199-C1CC-BA96-B79C-205BC2394B8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F1FC6BD-22E8-2F7B-DF93-0B232CF2E1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34709C-E7C3-6D8D-7DF1-1AC9FB279B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977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41918" y="3329790"/>
            <a:ext cx="4941771" cy="3200400"/>
          </a:xfrm>
        </p:spPr>
        <p:txBody>
          <a:bodyPr anchor="ctr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1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895350"/>
            <a:ext cx="3247662" cy="1917700"/>
          </a:xfrm>
        </p:spPr>
        <p:txBody>
          <a:bodyPr>
            <a:normAutofit/>
          </a:bodyPr>
          <a:lstStyle>
            <a:lvl1pPr algn="l">
              <a:defRPr lang="en-US" sz="24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4C3057-3BCC-F9A2-98D8-17DDB36F1823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838200" y="2813049"/>
            <a:ext cx="3247662" cy="323849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216396" y="895927"/>
            <a:ext cx="7137404" cy="5115889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F91997C-538B-C8B9-14D7-31A1932F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1615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F777EF4-982E-9337-7E82-31DC723C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34303BA-AFB6-0E22-486F-785994E3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327564" cy="1505528"/>
            <a:chOff x="0" y="0"/>
            <a:chExt cx="2238376" cy="3105150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66E3A08-02EB-7B54-5089-E7A7F19FD72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4F9BE5-00B2-ADDF-771C-AB098B36C82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0816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37192"/>
            <a:ext cx="5655197" cy="199786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2705177"/>
            <a:ext cx="5733772" cy="448990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8199" y="3154166"/>
            <a:ext cx="5733773" cy="3032733"/>
          </a:xfr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1pPr>
            <a:lvl2pPr marL="7429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87108" y="2705177"/>
            <a:ext cx="3943627" cy="448989"/>
          </a:xfrm>
        </p:spPr>
        <p:txBody>
          <a:bodyPr anchor="ctr">
            <a:no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120DFF5-B64A-9744-4500-1D7BBA19BF1C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887107" y="3164867"/>
            <a:ext cx="3943627" cy="3032733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43986" y="6356350"/>
            <a:ext cx="411480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E0588715-35AD-8BE1-A5FC-E28BDD3854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8645" t="319" r="28732" b="73496"/>
          <a:stretch/>
        </p:blipFill>
        <p:spPr>
          <a:xfrm rot="10800000" flipH="1">
            <a:off x="6308436" y="-11"/>
            <a:ext cx="5883564" cy="236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44E9C70-0200-3C21-7766-CB9EA5FBF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D5E4B16-2071-DEE9-BE53-F35AFBEFCA57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CB2B071-0355-D550-18A8-9D515CA1698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53550"/>
            <a:ext cx="10515600" cy="1325563"/>
          </a:xfrm>
        </p:spPr>
        <p:txBody>
          <a:bodyPr anchor="b"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570963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FB554B2-4C33-2975-9F27-94B8AE71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3C6776-E983-2BA3-1054-75996FE0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67200" y="3238103"/>
            <a:ext cx="4179570" cy="28501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8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56350"/>
            <a:ext cx="4179570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4229100" y="0"/>
            <a:ext cx="796290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33500" y="2674013"/>
            <a:ext cx="2895600" cy="3269589"/>
          </a:xfrm>
        </p:spPr>
        <p:txBody>
          <a:bodyPr>
            <a:normAutofit/>
          </a:bodyPr>
          <a:lstStyle>
            <a:lvl1pPr marL="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>
              <a:lnSpc>
                <a:spcPct val="140000"/>
              </a:lnSpc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018"/>
            <a:ext cx="4179570" cy="3377354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A96E214-6A61-C8A7-B1DB-C8C260C13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6557818" cy="6858000"/>
            <a:chOff x="0" y="0"/>
            <a:chExt cx="4762501" cy="5186363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A18BC1BC-99D6-D9F4-19F9-AAE722E2AE61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816F797-248B-2C75-29B9-DB65A809D47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82501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87680"/>
            <a:ext cx="4179570" cy="337669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D8E94DD-0F7B-3F92-58EA-5F06D557BF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90667" y="0"/>
            <a:ext cx="1126278" cy="251229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9F5397-34DB-BC88-ADF5-AA470A06FE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-5080"/>
            <a:ext cx="6576291" cy="6872605"/>
          </a:xfrm>
          <a:custGeom>
            <a:avLst/>
            <a:gdLst>
              <a:gd name="connsiteX0" fmla="*/ 0 w 6576291"/>
              <a:gd name="connsiteY0" fmla="*/ 0 h 6867525"/>
              <a:gd name="connsiteX1" fmla="*/ 6576291 w 6576291"/>
              <a:gd name="connsiteY1" fmla="*/ 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044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  <a:gd name="connsiteX0" fmla="*/ 0 w 6576291"/>
              <a:gd name="connsiteY0" fmla="*/ 0 h 6867525"/>
              <a:gd name="connsiteX1" fmla="*/ 3624811 w 6576291"/>
              <a:gd name="connsiteY1" fmla="*/ 10160 h 6867525"/>
              <a:gd name="connsiteX2" fmla="*/ 6576291 w 6576291"/>
              <a:gd name="connsiteY2" fmla="*/ 6867525 h 6867525"/>
              <a:gd name="connsiteX3" fmla="*/ 0 w 6576291"/>
              <a:gd name="connsiteY3" fmla="*/ 6867525 h 6867525"/>
              <a:gd name="connsiteX4" fmla="*/ 0 w 6576291"/>
              <a:gd name="connsiteY4" fmla="*/ 0 h 6867525"/>
              <a:gd name="connsiteX0" fmla="*/ 0 w 6576291"/>
              <a:gd name="connsiteY0" fmla="*/ 5080 h 6872605"/>
              <a:gd name="connsiteX1" fmla="*/ 3629891 w 6576291"/>
              <a:gd name="connsiteY1" fmla="*/ 0 h 6872605"/>
              <a:gd name="connsiteX2" fmla="*/ 6576291 w 6576291"/>
              <a:gd name="connsiteY2" fmla="*/ 6872605 h 6872605"/>
              <a:gd name="connsiteX3" fmla="*/ 0 w 6576291"/>
              <a:gd name="connsiteY3" fmla="*/ 6872605 h 6872605"/>
              <a:gd name="connsiteX4" fmla="*/ 0 w 6576291"/>
              <a:gd name="connsiteY4" fmla="*/ 5080 h 6872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76291" h="6872605">
                <a:moveTo>
                  <a:pt x="0" y="5080"/>
                </a:moveTo>
                <a:lnTo>
                  <a:pt x="3629891" y="0"/>
                </a:lnTo>
                <a:lnTo>
                  <a:pt x="6576291" y="6872605"/>
                </a:lnTo>
                <a:lnTo>
                  <a:pt x="0" y="6872605"/>
                </a:lnTo>
                <a:lnTo>
                  <a:pt x="0" y="5080"/>
                </a:lnTo>
                <a:close/>
              </a:path>
            </a:pathLst>
          </a:custGeom>
        </p:spPr>
        <p:txBody>
          <a:bodyPr lIns="182880" tIns="182880" bIns="9144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018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2318" y="268360"/>
            <a:ext cx="7288282" cy="2121177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AC9D25F-5B3D-F5B2-5D02-C6BC6AA8987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1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8E16CF1-2502-F2F0-2C27-2DD7979033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096374" y="-25401"/>
            <a:ext cx="3095625" cy="6883401"/>
            <a:chOff x="9096375" y="-25401"/>
            <a:chExt cx="3095625" cy="6883401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322A6FB-333C-65AE-23D8-08BCEA174D43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2BB247-4598-A983-DEBF-6F042C1DB0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9381744" y="-25401"/>
              <a:ext cx="2810256" cy="688340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E84FEE-D475-A71D-7996-5925602ECF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0800000" flipH="1">
            <a:off x="-1" y="-25403"/>
            <a:ext cx="1210573" cy="204816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7459776D-4049-CB00-C321-0627C169B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DE114AF-34C6-A062-7340-858BC27DA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406400"/>
            <a:ext cx="4179570" cy="345797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E045004-3604-59DC-13E0-7A0B2DF78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2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955F7B05-9431-1FBA-415D-6CF2DF562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093633" cy="391239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568961"/>
            <a:ext cx="8420100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97255"/>
            <a:ext cx="3924300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7FF22E3-5928-787E-B062-FA18127D3BD9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2933700" y="3251596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97255"/>
            <a:ext cx="3943627" cy="464499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178E4D0B-96F1-45F3-6B2A-5FA31A37257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7410173" y="3251595"/>
            <a:ext cx="3943627" cy="3234264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F41582C-9AD2-F126-40F3-D43E77D158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6926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341F76B1-7BEF-7A88-1394-1164BFF08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12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41120" y="558801"/>
            <a:ext cx="9953308" cy="1780860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A217F83-0BDB-C70B-29FE-2651DE19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429817" y="0"/>
            <a:ext cx="7762183" cy="2754814"/>
            <a:chOff x="7334250" y="0"/>
            <a:chExt cx="4857750" cy="172402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0C62368-3F79-C078-7086-B23D2F5A09F8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09BDD71-BF2E-BDB0-A625-D8371AEA1C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354B96-CD25-BE1C-8CA2-3825F820B75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341120" y="2960877"/>
            <a:ext cx="2722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DD81865-54C7-7674-4B2E-041D05C1D146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1341120" y="3392035"/>
            <a:ext cx="2722880" cy="2907164"/>
          </a:xfrm>
        </p:spPr>
        <p:txBody>
          <a:bodyPr tIns="0">
            <a:normAutofit/>
          </a:bodyPr>
          <a:lstStyle>
            <a:lvl1pPr marL="283464" indent="-283464">
              <a:lnSpc>
                <a:spcPct val="100000"/>
              </a:lnSpc>
              <a:buFont typeface="+mj-lt"/>
              <a:buAutoNum type="arabicPeriod"/>
              <a:defRPr sz="1800" b="0" spc="50" baseline="0"/>
            </a:lvl1pPr>
            <a:lvl2pPr marL="566928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eriod"/>
              <a:defRPr sz="1800" spc="50" baseline="0"/>
            </a:lvl2pPr>
            <a:lvl3pPr marL="850392" indent="-342900">
              <a:lnSpc>
                <a:spcPct val="100000"/>
              </a:lnSpc>
              <a:spcBef>
                <a:spcPts val="1000"/>
              </a:spcBef>
              <a:buFont typeface="+mj-lt"/>
              <a:buAutoNum type="arabicParenR"/>
              <a:defRPr sz="1800" spc="50" baseline="0"/>
            </a:lvl3pPr>
            <a:lvl4pPr marL="1042416" indent="-342900">
              <a:lnSpc>
                <a:spcPct val="100000"/>
              </a:lnSpc>
              <a:spcBef>
                <a:spcPts val="1000"/>
              </a:spcBef>
              <a:buFont typeface="+mj-lt"/>
              <a:buAutoNum type="alphaLcParenR"/>
              <a:defRPr sz="1800" spc="50" baseline="0"/>
            </a:lvl4pPr>
            <a:lvl5pPr marL="1074420" indent="-400050">
              <a:lnSpc>
                <a:spcPct val="100000"/>
              </a:lnSpc>
              <a:spcBef>
                <a:spcPts val="1000"/>
              </a:spcBef>
              <a:buFont typeface="+mj-lt"/>
              <a:buAutoNum type="romanLcPeriod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6F39BA57-7F1C-623F-BC7F-B689C5AC33EA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4754881" y="2960877"/>
            <a:ext cx="5516880" cy="35128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800" b="1" kern="1200" spc="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4BF07A4-5A33-0B3C-A378-AB2435F1D5FF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4754881" y="3324859"/>
            <a:ext cx="5506720" cy="3031489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43000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63DC63A6-41FE-6C2D-9A53-0AE4A6DBF39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1333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0B5130EC-B05B-5489-FBEC-DBEB6D1E737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085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B2CC92D-F90A-CB67-4860-D6939AC295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3094182" y="0"/>
            <a:ext cx="1745673" cy="389774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4" y="1671639"/>
            <a:ext cx="5884027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4C376638-5C5B-8E5B-0C26-8F63B98EA41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28230" y="-9144"/>
            <a:ext cx="5481955" cy="6876288"/>
          </a:xfrm>
          <a:custGeom>
            <a:avLst/>
            <a:gdLst>
              <a:gd name="connsiteX0" fmla="*/ 0 w 5476875"/>
              <a:gd name="connsiteY0" fmla="*/ 0 h 6858000"/>
              <a:gd name="connsiteX1" fmla="*/ 547687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0 w 5476875"/>
              <a:gd name="connsiteY0" fmla="*/ 0 h 6858000"/>
              <a:gd name="connsiteX1" fmla="*/ 2520315 w 5476875"/>
              <a:gd name="connsiteY1" fmla="*/ 0 h 6858000"/>
              <a:gd name="connsiteX2" fmla="*/ 5476875 w 5476875"/>
              <a:gd name="connsiteY2" fmla="*/ 6858000 h 6858000"/>
              <a:gd name="connsiteX3" fmla="*/ 0 w 5476875"/>
              <a:gd name="connsiteY3" fmla="*/ 6858000 h 6858000"/>
              <a:gd name="connsiteX4" fmla="*/ 0 w 5476875"/>
              <a:gd name="connsiteY4" fmla="*/ 0 h 6858000"/>
              <a:gd name="connsiteX0" fmla="*/ 5080 w 5481955"/>
              <a:gd name="connsiteY0" fmla="*/ 0 h 6858000"/>
              <a:gd name="connsiteX1" fmla="*/ 2525395 w 5481955"/>
              <a:gd name="connsiteY1" fmla="*/ 0 h 6858000"/>
              <a:gd name="connsiteX2" fmla="*/ 5481955 w 5481955"/>
              <a:gd name="connsiteY2" fmla="*/ 6858000 h 6858000"/>
              <a:gd name="connsiteX3" fmla="*/ 5080 w 5481955"/>
              <a:gd name="connsiteY3" fmla="*/ 6858000 h 6858000"/>
              <a:gd name="connsiteX4" fmla="*/ 0 w 5481955"/>
              <a:gd name="connsiteY4" fmla="*/ 4805680 h 6858000"/>
              <a:gd name="connsiteX5" fmla="*/ 5080 w 5481955"/>
              <a:gd name="connsiteY5" fmla="*/ 0 h 685800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80568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  <a:gd name="connsiteX0" fmla="*/ 5080 w 5481955"/>
              <a:gd name="connsiteY0" fmla="*/ 0 h 6863080"/>
              <a:gd name="connsiteX1" fmla="*/ 2525395 w 5481955"/>
              <a:gd name="connsiteY1" fmla="*/ 0 h 6863080"/>
              <a:gd name="connsiteX2" fmla="*/ 5481955 w 5481955"/>
              <a:gd name="connsiteY2" fmla="*/ 6858000 h 6863080"/>
              <a:gd name="connsiteX3" fmla="*/ 899160 w 5481955"/>
              <a:gd name="connsiteY3" fmla="*/ 6863080 h 6863080"/>
              <a:gd name="connsiteX4" fmla="*/ 0 w 5481955"/>
              <a:gd name="connsiteY4" fmla="*/ 4759960 h 6863080"/>
              <a:gd name="connsiteX5" fmla="*/ 5080 w 5481955"/>
              <a:gd name="connsiteY5" fmla="*/ 0 h 6863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81955" h="6863080">
                <a:moveTo>
                  <a:pt x="5080" y="0"/>
                </a:moveTo>
                <a:lnTo>
                  <a:pt x="2525395" y="0"/>
                </a:lnTo>
                <a:lnTo>
                  <a:pt x="5481955" y="6858000"/>
                </a:lnTo>
                <a:lnTo>
                  <a:pt x="899160" y="6863080"/>
                </a:lnTo>
                <a:cubicBezTo>
                  <a:pt x="506307" y="5933440"/>
                  <a:pt x="413173" y="5720080"/>
                  <a:pt x="0" y="4759960"/>
                </a:cubicBezTo>
                <a:cubicBezTo>
                  <a:pt x="1693" y="3158067"/>
                  <a:pt x="3387" y="1601893"/>
                  <a:pt x="5080" y="0"/>
                </a:cubicBezTo>
                <a:close/>
              </a:path>
            </a:pathLst>
          </a:custGeom>
        </p:spPr>
        <p:txBody>
          <a:bodyPr lIns="274320" tIns="91440" bIns="91440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04569D00-2037-2A8D-943B-22FAC1C0B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25500" y="6356349"/>
            <a:ext cx="3819228" cy="365125"/>
          </a:xfrm>
        </p:spPr>
        <p:txBody>
          <a:bodyPr/>
          <a:lstStyle>
            <a:lvl1pPr algn="l"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5967A9D-0B53-4F3F-0872-495C23A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643B0E9A-A777-8745-6A36-0A79CB5E036B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5453725" y="3660774"/>
            <a:ext cx="5907176" cy="2536826"/>
          </a:xfrm>
        </p:spPr>
        <p:txBody>
          <a:bodyPr tIns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800" b="0" spc="50" baseline="0"/>
            </a:lvl1pPr>
            <a:lvl2pPr marL="28346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2pPr>
            <a:lvl3pPr marL="566928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3pPr>
            <a:lvl4pPr marL="859536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4pPr>
            <a:lvl5pPr marL="1152144" indent="-28575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spc="50" baseline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9" r:id="rId3"/>
    <p:sldLayoutId id="2147483670" r:id="rId4"/>
    <p:sldLayoutId id="2147483651" r:id="rId5"/>
    <p:sldLayoutId id="2147483671" r:id="rId6"/>
    <p:sldLayoutId id="2147483672" r:id="rId7"/>
    <p:sldLayoutId id="2147483673" r:id="rId8"/>
    <p:sldLayoutId id="2147483664" r:id="rId9"/>
    <p:sldLayoutId id="2147483674" r:id="rId10"/>
    <p:sldLayoutId id="2147483653" r:id="rId11"/>
    <p:sldLayoutId id="2147483667" r:id="rId12"/>
    <p:sldLayoutId id="2147483665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1918" y="3329790"/>
            <a:ext cx="4941771" cy="3200400"/>
          </a:xfrm>
        </p:spPr>
        <p:txBody>
          <a:bodyPr anchor="ctr"/>
          <a:lstStyle/>
          <a:p>
            <a:r>
              <a:rPr lang="en-US" sz="2400" dirty="0"/>
              <a:t>Using out-of-domain contrastive instance bundles to improve medical question answering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C82D9B8-6A56-9D8C-B9AC-3AE1AF7A45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253"/>
    </mc:Choice>
    <mc:Fallback xmlns="">
      <p:transition spd="slow" advTm="112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recent years, we have seen vast improvements in the performance of large language models in a variety of tasks and domains. </a:t>
            </a:r>
          </a:p>
          <a:p>
            <a:pPr lvl="1"/>
            <a:r>
              <a:rPr lang="en-US" dirty="0"/>
              <a:t>Reliable question answering can be hugely beneficial in alleviating scarcity of healthcare professionals</a:t>
            </a:r>
          </a:p>
          <a:p>
            <a:pPr lvl="1"/>
            <a:r>
              <a:rPr lang="en-US" dirty="0"/>
              <a:t>As with many specific machine learning tasks, there is a shortage of organized, expert-verified data to train models.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ECE635A2-70B8-3EAB-6A18-952B02EBA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6646682-E867-D3B0-1CFC-688D63BB47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53"/>
    </mc:Choice>
    <mc:Fallback xmlns="">
      <p:transition spd="slow" advTm="408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5BDED-A408-A4B9-D405-3079D0AF0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4D735-0FCB-EC7D-B107-7C83F56B4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Contrastive Instance Bundles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7F2DB6-599D-264F-EBF6-4E1723F895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2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Machine learning models are typically trained with the assumption that the training instances sampled from some data distribution are independent, leading to lower performance on minimally different questions.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Training with instance bundles allows models to contrast similar questions to avoid learning patterns unrelated to semantic meaning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27B0609-A012-908C-7812-62148FC2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F4AF1C-2A79-DF1B-6EDB-457E9313E1D9}"/>
              </a:ext>
            </a:extLst>
          </p:cNvPr>
          <p:cNvSpPr txBox="1"/>
          <p:nvPr/>
        </p:nvSpPr>
        <p:spPr>
          <a:xfrm>
            <a:off x="1669919" y="2964384"/>
            <a:ext cx="6593150" cy="32730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in a missing body part or paralyzed area?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yes</a:t>
            </a:r>
          </a:p>
          <a:p>
            <a:pPr marL="0" marR="0" algn="just">
              <a:lnSpc>
                <a:spcPct val="105000"/>
              </a:lnSpc>
            </a:pP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Perturbed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in organs that are not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   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physically part of the body?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yes</a:t>
            </a:r>
          </a:p>
          <a:p>
            <a:pPr marL="0" marR="0" algn="just">
              <a:lnSpc>
                <a:spcPct val="105000"/>
              </a:lnSpc>
            </a:pP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Perturbed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pain experienced only with spinal cord injury?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no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07B0E26-2107-922B-ACB3-5F6C8AE90C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4379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14"/>
    </mc:Choice>
    <mc:Fallback xmlns="">
      <p:transition spd="slow" advTm="375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C6DD6-FAF7-3E43-D2C2-FECD73A16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C934-0296-3FA1-2E87-F863C0971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Experiment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54B91-D0EA-9B6B-C7D0-FC87249AFC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3"/>
            <a:ext cx="7288212" cy="6184076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 we achieve greater performance on biomedical question answering tasks by training the question answering model with not only domain specific question/answer examples, but also contrastive examples?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Experiment steps: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Pretrain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SQuAD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Add classification head, fine-tune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BoolQ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for yes/no output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One model trains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BoolQ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instance bundles before biomedical datasets, other model trains directly on biomedical</a:t>
            </a:r>
          </a:p>
          <a:p>
            <a:pPr lvl="3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 is trained on instance bundles through a combination of MLE loss and Contrastive Estimation loss.</a:t>
            </a:r>
          </a:p>
          <a:p>
            <a:pPr lvl="3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Models are trained on artificial set of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PubMedQA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examples before training on expert labeled train set.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Compare results of models on </a:t>
            </a:r>
            <a:r>
              <a:rPr lang="en-US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PubMedQA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test set.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AF1114E-B2DA-D841-BFD7-33E25EBBF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315E0C-A991-50EF-B472-1DB2449D3E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FCADEE2-9163-781E-8F54-E4DCCDB5CE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12665" y="904723"/>
            <a:ext cx="3279335" cy="55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722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04"/>
    </mc:Choice>
    <mc:Fallback xmlns="">
      <p:transition spd="slow" advTm="802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8273F-22CE-0DD4-BFCC-A988B9FFF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57E1EC9F-084D-407B-466E-A28554CCCE04}"/>
              </a:ext>
            </a:extLst>
          </p:cNvPr>
          <p:cNvSpPr txBox="1">
            <a:spLocks/>
          </p:cNvSpPr>
          <p:nvPr/>
        </p:nvSpPr>
        <p:spPr>
          <a:xfrm>
            <a:off x="1322318" y="268360"/>
            <a:ext cx="7288282" cy="212117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 (Metrics)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5578D0D3-F7E8-011C-8390-0CFB8A67E178}"/>
              </a:ext>
            </a:extLst>
          </p:cNvPr>
          <p:cNvSpPr txBox="1">
            <a:spLocks/>
          </p:cNvSpPr>
          <p:nvPr/>
        </p:nvSpPr>
        <p:spPr>
          <a:xfrm>
            <a:off x="1322388" y="2763078"/>
            <a:ext cx="7288212" cy="3407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1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83464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66928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9536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300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Instance bundles caused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notable improvement in nearly every metric.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specially large increases in the F1 and recall scores for ‘no’ when compared to the model that wasn’t trained on the contrast set. </a:t>
            </a:r>
          </a:p>
          <a:p>
            <a:pPr lvl="2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Effective at decreasing false negatives.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Since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contrast dataset has a nearly 50-50 split of yes/no labels, it can be reasonably inferred that this decrease in false negatives for no is not due to the model learning the distribution of class labels.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AB8084-A3BB-492D-5BB9-3C8D988F8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7637" y="865678"/>
            <a:ext cx="3040820" cy="14286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CB834D-EF22-57A0-3FDD-BDBD9B9D46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7637" y="2342697"/>
            <a:ext cx="2930671" cy="4515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44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10"/>
    </mc:Choice>
    <mc:Fallback xmlns="">
      <p:transition spd="slow" advTm="4431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8457A-FF52-2F2D-712E-5A815D696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31961-9EA6-C412-B179-6BC5FB3DF0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88" y="147231"/>
            <a:ext cx="7288282" cy="540640"/>
          </a:xfrm>
        </p:spPr>
        <p:txBody>
          <a:bodyPr/>
          <a:lstStyle/>
          <a:p>
            <a:r>
              <a:rPr lang="en-US" dirty="0"/>
              <a:t>Results (examples)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AD238-FA05-1F7A-09CA-C4508DB73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709092"/>
            <a:ext cx="7288212" cy="6053449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ontrast model performed much better on examples with modifiers that suggest a positive response, but had a ‘no’ label: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andling of certain scientific terms like "significant difference" and "statistically significant“ was better with the contrast model, especially with negative connotation.</a:t>
            </a: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Contrast model handled questions relating to study results better, especially when portions of the study exhibited positive results but the portion in question did not.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1EF1872-2D4A-2DE9-0045-98956AC5C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6E4E0B-9696-9482-0ABE-B5825B5BB070}"/>
              </a:ext>
            </a:extLst>
          </p:cNvPr>
          <p:cNvSpPr txBox="1"/>
          <p:nvPr/>
        </p:nvSpPr>
        <p:spPr>
          <a:xfrm>
            <a:off x="1669919" y="1459425"/>
            <a:ext cx="6593150" cy="946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Does successful completion of the Perinatal Education </a:t>
            </a:r>
            <a:r>
              <a:rPr lang="en-US" sz="1800" kern="800" spc="-1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Programme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result in improved obstetric practice? </a:t>
            </a: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no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27141D-41FF-39A4-C897-DD8B557E17B8}"/>
              </a:ext>
            </a:extLst>
          </p:cNvPr>
          <p:cNvSpPr txBox="1"/>
          <p:nvPr/>
        </p:nvSpPr>
        <p:spPr>
          <a:xfrm>
            <a:off x="1669919" y="3579744"/>
            <a:ext cx="6593150" cy="1818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Original Question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Is the clinically positive axilla in breast cancer really a contraindication to sentinel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ymph node biopsy?</a:t>
            </a:r>
          </a:p>
          <a:p>
            <a:pPr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Context: 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Clinically positive axillary nodes are widely considered a contraindication to sentinel lymph node (SLN) biopsy in breast cancer, yet no data support this mandate.</a:t>
            </a:r>
            <a:endParaRPr lang="en-US" sz="1800" b="1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just">
              <a:lnSpc>
                <a:spcPct val="105000"/>
              </a:lnSpc>
            </a:pPr>
            <a:r>
              <a:rPr lang="en-US" sz="1800" b="1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Label</a:t>
            </a:r>
            <a:r>
              <a:rPr lang="en-US" sz="1800" kern="800" spc="-1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en-US" kern="800" spc="-10" dirty="0">
                <a:latin typeface="Times New Roman" panose="02020603050405020304" pitchFamily="18" charset="0"/>
                <a:ea typeface="Times New Roman" panose="02020603050405020304" pitchFamily="18" charset="0"/>
              </a:rPr>
              <a:t>no</a:t>
            </a:r>
            <a:endParaRPr lang="en-US" sz="1800" kern="800" spc="-1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28CFE09-56D0-F197-3B9A-D695549C8E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43656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727"/>
    </mc:Choice>
    <mc:Fallback xmlns="">
      <p:transition spd="slow" advTm="64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C02270-8D3A-10DE-0FCD-AE9FF0F6B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D7F8F-DA2F-51C4-46B4-88E51127A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318" y="268360"/>
            <a:ext cx="7288282" cy="2121177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875AB6-CE9B-7D7A-7990-9874F84A7E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22388" y="2763078"/>
            <a:ext cx="7288212" cy="3407051"/>
          </a:xfrm>
        </p:spPr>
        <p:txBody>
          <a:bodyPr>
            <a:normAutofit/>
          </a:bodyPr>
          <a:lstStyle/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re-training the model on the contrast dataset seemed to allowed it to reason better in a variety of different ways and made a difference in the accuracy of the model, despite it being a fraction of the examples.</a:t>
            </a:r>
          </a:p>
          <a:p>
            <a:pPr lvl="1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Perhaps with a larger training set, benefits from small perturbed set could be drowned out.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This helps to demonstrate that there are several ways to improve technical, domain focused language models without the use of in-domain examples.</a:t>
            </a:r>
          </a:p>
          <a:p>
            <a:pPr lvl="1"/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CE139C0D-23D3-57C1-0E78-72A442D2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3350" y="6356349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E58E9FB-9945-EAC2-5F2A-1EB298EA86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70779" t="-370779" r="-370779" b="-370779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0094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42"/>
    </mc:Choice>
    <mc:Fallback xmlns="">
      <p:transition spd="slow" advTm="197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ustom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ustom" id="{F85C13B5-8B75-4CB8-BA5E-9CAC0747196D}" vid="{617487EE-AB70-4C55-8A81-E6744CC4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ABF691C-888B-4061-8A6F-D5CE84A0254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DE3176-A15D-46A3-BDDB-64A0D73632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9168DCE-134F-4610-A6AA-88CEBE8D71D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{D2F19549-52D6-4ED7-883A-BD9CD4A0030C}tf67328976_win32</Template>
  <TotalTime>129</TotalTime>
  <Words>625</Words>
  <Application>Microsoft Office PowerPoint</Application>
  <PresentationFormat>Widescreen</PresentationFormat>
  <Paragraphs>63</Paragraphs>
  <Slides>7</Slides>
  <Notes>7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Tenorite</vt:lpstr>
      <vt:lpstr>Times New Roman</vt:lpstr>
      <vt:lpstr>Custom</vt:lpstr>
      <vt:lpstr>Using out-of-domain contrastive instance bundles to improve medical question answering</vt:lpstr>
      <vt:lpstr>Introduction</vt:lpstr>
      <vt:lpstr>Contrastive Instance Bundles</vt:lpstr>
      <vt:lpstr>Experiment</vt:lpstr>
      <vt:lpstr>PowerPoint Presentation</vt:lpstr>
      <vt:lpstr>Results (examples)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Loetscher, Maxwell J</dc:creator>
  <cp:lastModifiedBy>Loetscher, Maxwell J</cp:lastModifiedBy>
  <cp:revision>5</cp:revision>
  <dcterms:created xsi:type="dcterms:W3CDTF">2024-12-10T10:50:47Z</dcterms:created>
  <dcterms:modified xsi:type="dcterms:W3CDTF">2024-12-14T06:53:31Z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